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90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8586"/>
            <a:ext cx="7772400" cy="1470025"/>
          </a:xfrm>
        </p:spPr>
        <p:txBody>
          <a:bodyPr/>
          <a:lstStyle/>
          <a:p>
            <a:r>
              <a:rPr lang="en-US" b="1" dirty="0"/>
              <a:t>Systemic mycoses</a:t>
            </a:r>
            <a:endParaRPr lang="en-US" dirty="0"/>
          </a:p>
        </p:txBody>
      </p:sp>
      <p:sp>
        <p:nvSpPr>
          <p:cNvPr id="3" name="Subtitle 2"/>
          <p:cNvSpPr>
            <a:spLocks noGrp="1"/>
          </p:cNvSpPr>
          <p:nvPr>
            <p:ph type="subTitle" idx="1"/>
          </p:nvPr>
        </p:nvSpPr>
        <p:spPr>
          <a:xfrm>
            <a:off x="76200" y="1371600"/>
            <a:ext cx="9067800" cy="5486400"/>
          </a:xfrm>
        </p:spPr>
        <p:txBody>
          <a:bodyPr>
            <a:normAutofit/>
          </a:bodyPr>
          <a:lstStyle/>
          <a:p>
            <a:pPr algn="l"/>
            <a:r>
              <a:rPr lang="en-US" sz="3600" i="1" dirty="0">
                <a:solidFill>
                  <a:schemeClr val="tx1"/>
                </a:solidFill>
              </a:rPr>
              <a:t>H. </a:t>
            </a:r>
            <a:r>
              <a:rPr lang="en-US" sz="3600" i="1" dirty="0" err="1">
                <a:solidFill>
                  <a:schemeClr val="tx1"/>
                </a:solidFill>
              </a:rPr>
              <a:t>capsulatum</a:t>
            </a:r>
            <a:r>
              <a:rPr lang="en-US" sz="3600" dirty="0">
                <a:solidFill>
                  <a:schemeClr val="tx1"/>
                </a:solidFill>
              </a:rPr>
              <a:t> is a dimorphic fungus that exists as a mold in soil and as a yeast in tissue. • It forms two types of asexual spores (1) tuberculate macroconidia, with typical thick walls and finger like projections that are important in laboratory identification, (2) microconidia, which are smaller, thin, smooth walled spores that, if inhaled, transmit the infection.</a:t>
            </a:r>
          </a:p>
          <a:p>
            <a:pPr algn="l"/>
            <a:endParaRPr lang="en-US" sz="2400" dirty="0">
              <a:solidFill>
                <a:schemeClr val="tx1"/>
              </a:solidFill>
            </a:endParaRPr>
          </a:p>
        </p:txBody>
      </p:sp>
    </p:spTree>
    <p:extLst>
      <p:ext uri="{BB962C8B-B14F-4D97-AF65-F5344CB8AC3E}">
        <p14:creationId xmlns:p14="http://schemas.microsoft.com/office/powerpoint/2010/main" val="2129547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8229600" cy="1143000"/>
          </a:xfrm>
        </p:spPr>
        <p:txBody>
          <a:bodyPr>
            <a:normAutofit fontScale="90000"/>
          </a:bodyPr>
          <a:lstStyle/>
          <a:p>
            <a:r>
              <a:rPr lang="en-US" b="1" dirty="0"/>
              <a:t>Transmission &amp; Epidemiology of Histoplasma </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US" dirty="0"/>
              <a:t>In areas of endemic infection, excavation of the soil during construction or exploration of bat infested caves has resulted in a significant number of infected individuals. • In several tropical African countries, histoplasmosis is caused by </a:t>
            </a:r>
            <a:r>
              <a:rPr lang="en-US" i="1" dirty="0" err="1"/>
              <a:t>Histoplasrna</a:t>
            </a:r>
            <a:r>
              <a:rPr lang="en-US" i="1" dirty="0"/>
              <a:t> </a:t>
            </a:r>
            <a:r>
              <a:rPr lang="en-US" i="1" dirty="0" err="1"/>
              <a:t>duboisii</a:t>
            </a:r>
            <a:r>
              <a:rPr lang="en-US" dirty="0"/>
              <a:t>. • The clinical picture is different from that caused by </a:t>
            </a:r>
            <a:r>
              <a:rPr lang="en-US" i="1" dirty="0"/>
              <a:t>H. </a:t>
            </a:r>
            <a:r>
              <a:rPr lang="en-US" i="1" dirty="0" err="1"/>
              <a:t>capsulatum</a:t>
            </a:r>
            <a:endParaRPr lang="en-US" dirty="0"/>
          </a:p>
        </p:txBody>
      </p:sp>
    </p:spTree>
    <p:extLst>
      <p:ext uri="{BB962C8B-B14F-4D97-AF65-F5344CB8AC3E}">
        <p14:creationId xmlns:p14="http://schemas.microsoft.com/office/powerpoint/2010/main" val="4010021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ECOLOGICAL ASSOCIATION </a:t>
            </a:r>
            <a:r>
              <a:rPr lang="en-US" dirty="0"/>
              <a:t/>
            </a:r>
            <a:br>
              <a:rPr lang="en-US" dirty="0"/>
            </a:br>
            <a:endParaRPr lang="en-US" dirty="0"/>
          </a:p>
        </p:txBody>
      </p:sp>
      <p:sp>
        <p:nvSpPr>
          <p:cNvPr id="3" name="Content Placeholder 2"/>
          <p:cNvSpPr>
            <a:spLocks noGrp="1"/>
          </p:cNvSpPr>
          <p:nvPr>
            <p:ph idx="1"/>
          </p:nvPr>
        </p:nvSpPr>
        <p:spPr>
          <a:xfrm>
            <a:off x="304800" y="1143000"/>
            <a:ext cx="8839200" cy="5562600"/>
          </a:xfrm>
        </p:spPr>
        <p:txBody>
          <a:bodyPr>
            <a:normAutofit fontScale="92500" lnSpcReduction="20000"/>
          </a:bodyPr>
          <a:lstStyle/>
          <a:p>
            <a:r>
              <a:rPr lang="en-US" dirty="0"/>
              <a:t>Blackbird roosts • Bats • Bat guano • Chicken houses</a:t>
            </a:r>
          </a:p>
          <a:p>
            <a:r>
              <a:rPr lang="en-US" b="1" dirty="0"/>
              <a:t>Pathogenesis &amp; Clinical Findings of Histoplasma </a:t>
            </a:r>
            <a:endParaRPr lang="en-US" dirty="0"/>
          </a:p>
          <a:p>
            <a:r>
              <a:rPr lang="en-US" dirty="0"/>
              <a:t> Inhaled spores are engulfed by macrophages and develop into yeast forms. • In tissues, </a:t>
            </a:r>
            <a:r>
              <a:rPr lang="en-US" i="1" dirty="0"/>
              <a:t>H. </a:t>
            </a:r>
            <a:r>
              <a:rPr lang="en-US" i="1" dirty="0" err="1"/>
              <a:t>Capsulatum</a:t>
            </a:r>
            <a:r>
              <a:rPr lang="en-US" i="1" dirty="0"/>
              <a:t> </a:t>
            </a:r>
            <a:r>
              <a:rPr lang="en-US" dirty="0"/>
              <a:t>occurs as an oval budding yeast inside </a:t>
            </a:r>
            <a:r>
              <a:rPr lang="en-US" dirty="0" err="1"/>
              <a:t>macrophages.The</a:t>
            </a:r>
            <a:r>
              <a:rPr lang="en-US" dirty="0"/>
              <a:t> yeasts survive within the phagolysosome of the macrophage by producing alkaline substances, such as bicarbonate and ammonia, that raise the pH and thereby inactivate the degradative enzymes of the phagolysosome • The organisms spread widely throughout the body; especially to the liver and spleen, but most infections remain </a:t>
            </a:r>
            <a:r>
              <a:rPr lang="en-US" dirty="0" err="1"/>
              <a:t>asymptomaric</a:t>
            </a:r>
            <a:r>
              <a:rPr lang="en-US" dirty="0"/>
              <a:t>, and the small </a:t>
            </a:r>
            <a:r>
              <a:rPr lang="en-US" dirty="0" err="1"/>
              <a:t>grantdomatous</a:t>
            </a:r>
            <a:r>
              <a:rPr lang="en-US" dirty="0"/>
              <a:t> foci heal by calcification.</a:t>
            </a:r>
            <a:r>
              <a:rPr lang="en-US" b="1" i="1" dirty="0"/>
              <a:t> </a:t>
            </a:r>
            <a:endParaRPr lang="en-US" dirty="0"/>
          </a:p>
          <a:p>
            <a:pPr marL="0" indent="0">
              <a:buNone/>
            </a:pPr>
            <a:endParaRPr lang="en-US" dirty="0"/>
          </a:p>
        </p:txBody>
      </p:sp>
    </p:spTree>
    <p:extLst>
      <p:ext uri="{BB962C8B-B14F-4D97-AF65-F5344CB8AC3E}">
        <p14:creationId xmlns:p14="http://schemas.microsoft.com/office/powerpoint/2010/main" val="2205444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Blastomycosis</a:t>
            </a:r>
            <a:r>
              <a:rPr lang="en-US" b="1" dirty="0"/>
              <a:t> </a:t>
            </a:r>
            <a:r>
              <a:rPr lang="en-US" dirty="0"/>
              <a:t/>
            </a:r>
            <a:br>
              <a:rPr lang="en-US" dirty="0"/>
            </a:br>
            <a:endParaRPr lang="en-US" dirty="0"/>
          </a:p>
        </p:txBody>
      </p:sp>
      <p:sp>
        <p:nvSpPr>
          <p:cNvPr id="3" name="Content Placeholder 2"/>
          <p:cNvSpPr>
            <a:spLocks noGrp="1"/>
          </p:cNvSpPr>
          <p:nvPr>
            <p:ph idx="1"/>
          </p:nvPr>
        </p:nvSpPr>
        <p:spPr>
          <a:xfrm>
            <a:off x="381000" y="990600"/>
            <a:ext cx="8305800" cy="5135563"/>
          </a:xfrm>
        </p:spPr>
        <p:txBody>
          <a:bodyPr>
            <a:normAutofit fontScale="92500" lnSpcReduction="10000"/>
          </a:bodyPr>
          <a:lstStyle/>
          <a:p>
            <a:pPr marL="0" indent="0">
              <a:buNone/>
            </a:pPr>
            <a:r>
              <a:rPr lang="en-US" dirty="0"/>
              <a:t>Is similar to histoplasmosis, is a primary pulmonary infection resulting from inhalation of conidia from the mycelial phase of </a:t>
            </a:r>
            <a:r>
              <a:rPr lang="en-US" i="1" dirty="0" err="1"/>
              <a:t>Blastomyces</a:t>
            </a:r>
            <a:r>
              <a:rPr lang="en-US" i="1" dirty="0"/>
              <a:t> </a:t>
            </a:r>
            <a:r>
              <a:rPr lang="en-US" i="1" dirty="0" err="1"/>
              <a:t>dermatitidis</a:t>
            </a:r>
            <a:r>
              <a:rPr lang="en-US" dirty="0"/>
              <a:t> which convert in vivo to the parasitic yeast phase. </a:t>
            </a:r>
            <a:r>
              <a:rPr lang="en-US" dirty="0" err="1"/>
              <a:t>Blastomycosis</a:t>
            </a:r>
            <a:r>
              <a:rPr lang="en-US" dirty="0"/>
              <a:t> (due to </a:t>
            </a:r>
            <a:r>
              <a:rPr lang="en-US" i="1" dirty="0"/>
              <a:t>B </a:t>
            </a:r>
            <a:r>
              <a:rPr lang="en-US" i="1" dirty="0" err="1"/>
              <a:t>dermatitidis</a:t>
            </a:r>
            <a:r>
              <a:rPr lang="en-US" dirty="0"/>
              <a:t>) in the </a:t>
            </a:r>
            <a:r>
              <a:rPr lang="en-US" dirty="0" err="1"/>
              <a:t>blastoconidial</a:t>
            </a:r>
            <a:r>
              <a:rPr lang="en-US" dirty="0"/>
              <a:t> phase also causes a primary pulmonary infection. The organism elicits a granulomatous reaction often associated with a marked fibrotic reaction. The clinical pattern of pulmonary </a:t>
            </a:r>
            <a:r>
              <a:rPr lang="en-US" dirty="0" err="1"/>
              <a:t>blastomycosis</a:t>
            </a:r>
            <a:r>
              <a:rPr lang="en-US" dirty="0"/>
              <a:t> is one of chronic pneumonia. Dissemination occurs most commonly to the skin, bone, and, in males, prostate.</a:t>
            </a:r>
          </a:p>
          <a:p>
            <a:pPr marL="0" indent="0">
              <a:buNone/>
            </a:pPr>
            <a:endParaRPr lang="en-US" dirty="0"/>
          </a:p>
        </p:txBody>
      </p:sp>
    </p:spTree>
    <p:extLst>
      <p:ext uri="{BB962C8B-B14F-4D97-AF65-F5344CB8AC3E}">
        <p14:creationId xmlns:p14="http://schemas.microsoft.com/office/powerpoint/2010/main" val="2894133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Cryptococcus </a:t>
            </a:r>
            <a:r>
              <a:rPr lang="en-US" b="1" i="1" dirty="0" err="1"/>
              <a:t>neoformans</a:t>
            </a:r>
            <a:r>
              <a:rPr lang="en-US" dirty="0"/>
              <a:t/>
            </a:r>
            <a:br>
              <a:rPr lang="en-US" dirty="0"/>
            </a:br>
            <a:endParaRPr lang="en-US" dirty="0"/>
          </a:p>
        </p:txBody>
      </p:sp>
      <p:sp>
        <p:nvSpPr>
          <p:cNvPr id="3" name="Content Placeholder 2"/>
          <p:cNvSpPr>
            <a:spLocks noGrp="1"/>
          </p:cNvSpPr>
          <p:nvPr>
            <p:ph idx="1"/>
          </p:nvPr>
        </p:nvSpPr>
        <p:spPr>
          <a:xfrm>
            <a:off x="457200" y="1143000"/>
            <a:ext cx="8229600" cy="4983163"/>
          </a:xfrm>
        </p:spPr>
        <p:txBody>
          <a:bodyPr>
            <a:normAutofit fontScale="85000" lnSpcReduction="20000"/>
          </a:bodyPr>
          <a:lstStyle/>
          <a:p>
            <a:pPr marL="0" indent="0">
              <a:buNone/>
            </a:pPr>
            <a:r>
              <a:rPr lang="en-US" dirty="0"/>
              <a:t>Although the genus </a:t>
            </a:r>
            <a:r>
              <a:rPr lang="en-US" i="1" dirty="0"/>
              <a:t>Cryptococcus</a:t>
            </a:r>
            <a:r>
              <a:rPr lang="en-US" dirty="0"/>
              <a:t> contains more than 50 species, only </a:t>
            </a:r>
            <a:r>
              <a:rPr lang="en-US" i="1" dirty="0"/>
              <a:t>C </a:t>
            </a:r>
            <a:r>
              <a:rPr lang="en-US" i="1" dirty="0" err="1"/>
              <a:t>neoformans</a:t>
            </a:r>
            <a:r>
              <a:rPr lang="en-US" dirty="0"/>
              <a:t> and </a:t>
            </a:r>
            <a:r>
              <a:rPr lang="en-US" i="1" dirty="0"/>
              <a:t>Cryptococcus </a:t>
            </a:r>
            <a:r>
              <a:rPr lang="en-US" i="1" dirty="0" err="1"/>
              <a:t>gattii</a:t>
            </a:r>
            <a:r>
              <a:rPr lang="en-US" dirty="0"/>
              <a:t> are considered principal pathogens in humans. Previously, </a:t>
            </a:r>
            <a:r>
              <a:rPr lang="en-US" i="1" dirty="0"/>
              <a:t>C </a:t>
            </a:r>
            <a:r>
              <a:rPr lang="en-US" i="1" dirty="0" err="1"/>
              <a:t>neoformans</a:t>
            </a:r>
            <a:r>
              <a:rPr lang="en-US" dirty="0"/>
              <a:t> was defined as having two varieties—</a:t>
            </a:r>
            <a:r>
              <a:rPr lang="en-US" dirty="0" err="1"/>
              <a:t>var</a:t>
            </a:r>
            <a:r>
              <a:rPr lang="en-US" dirty="0"/>
              <a:t> </a:t>
            </a:r>
            <a:r>
              <a:rPr lang="en-US" i="1" dirty="0" err="1"/>
              <a:t>neoformans</a:t>
            </a:r>
            <a:r>
              <a:rPr lang="en-US" dirty="0"/>
              <a:t> and </a:t>
            </a:r>
            <a:r>
              <a:rPr lang="en-US" dirty="0" err="1"/>
              <a:t>var</a:t>
            </a:r>
            <a:r>
              <a:rPr lang="en-US" dirty="0"/>
              <a:t> </a:t>
            </a:r>
            <a:r>
              <a:rPr lang="en-US" i="1" dirty="0" err="1"/>
              <a:t>gattii</a:t>
            </a:r>
            <a:r>
              <a:rPr lang="en-US" dirty="0"/>
              <a:t>. However, based on the elucidation of the genomic sequences, </a:t>
            </a:r>
            <a:r>
              <a:rPr lang="en-US" i="1" dirty="0"/>
              <a:t>C </a:t>
            </a:r>
            <a:r>
              <a:rPr lang="en-US" i="1" dirty="0" err="1"/>
              <a:t>neoformans</a:t>
            </a:r>
            <a:r>
              <a:rPr lang="en-US" dirty="0"/>
              <a:t> and </a:t>
            </a:r>
            <a:r>
              <a:rPr lang="en-US" i="1" dirty="0"/>
              <a:t>C </a:t>
            </a:r>
            <a:r>
              <a:rPr lang="en-US" i="1" dirty="0" err="1"/>
              <a:t>gattii</a:t>
            </a:r>
            <a:r>
              <a:rPr lang="en-US" dirty="0"/>
              <a:t> are now considered two distinct species. </a:t>
            </a:r>
            <a:r>
              <a:rPr lang="en-US" i="1" dirty="0"/>
              <a:t>C </a:t>
            </a:r>
            <a:r>
              <a:rPr lang="en-US" i="1" dirty="0" err="1"/>
              <a:t>neoformans</a:t>
            </a:r>
            <a:r>
              <a:rPr lang="en-US" dirty="0"/>
              <a:t> is the most common species in the United States and other temperate climates throughout the world and is found in aged pigeon droppings. Until recently, </a:t>
            </a:r>
            <a:r>
              <a:rPr lang="en-US" i="1" dirty="0"/>
              <a:t>C </a:t>
            </a:r>
            <a:r>
              <a:rPr lang="en-US" i="1" dirty="0" err="1"/>
              <a:t>gattii</a:t>
            </a:r>
            <a:r>
              <a:rPr lang="en-US" dirty="0"/>
              <a:t> was found principally in tropical and subtropical climates. </a:t>
            </a:r>
            <a:r>
              <a:rPr lang="en-US" i="1" dirty="0"/>
              <a:t>C </a:t>
            </a:r>
            <a:r>
              <a:rPr lang="en-US" i="1" dirty="0" err="1"/>
              <a:t>gattii</a:t>
            </a:r>
            <a:r>
              <a:rPr lang="en-US" dirty="0"/>
              <a:t> is not associated with birds but grows in the litter around certain species of eucalyptus trees. </a:t>
            </a:r>
          </a:p>
          <a:p>
            <a:pPr marL="0" indent="0">
              <a:buNone/>
            </a:pPr>
            <a:endParaRPr lang="en-US" dirty="0"/>
          </a:p>
        </p:txBody>
      </p:sp>
    </p:spTree>
    <p:extLst>
      <p:ext uri="{BB962C8B-B14F-4D97-AF65-F5344CB8AC3E}">
        <p14:creationId xmlns:p14="http://schemas.microsoft.com/office/powerpoint/2010/main" val="1064688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8686800" cy="6049963"/>
          </a:xfrm>
        </p:spPr>
        <p:txBody>
          <a:bodyPr>
            <a:normAutofit fontScale="92500"/>
          </a:bodyPr>
          <a:lstStyle/>
          <a:p>
            <a:pPr marL="0" indent="0">
              <a:buNone/>
            </a:pPr>
            <a:r>
              <a:rPr lang="en-US" dirty="0"/>
              <a:t>Worldwide, </a:t>
            </a:r>
            <a:r>
              <a:rPr lang="en-US" i="1" dirty="0"/>
              <a:t>C </a:t>
            </a:r>
            <a:r>
              <a:rPr lang="en-US" i="1" dirty="0" err="1"/>
              <a:t>neoformans</a:t>
            </a:r>
            <a:r>
              <a:rPr lang="en-US" dirty="0"/>
              <a:t> serotype A causes most </a:t>
            </a:r>
            <a:r>
              <a:rPr lang="en-US" dirty="0" err="1"/>
              <a:t>cryptococcal</a:t>
            </a:r>
            <a:r>
              <a:rPr lang="en-US" dirty="0"/>
              <a:t> infections in immunocompromised patients, including patients infected with HIV. For unknown reasons, </a:t>
            </a:r>
            <a:r>
              <a:rPr lang="en-US" i="1" dirty="0" err="1"/>
              <a:t>C.gattii</a:t>
            </a:r>
            <a:r>
              <a:rPr lang="en-US" dirty="0"/>
              <a:t> rarely infects persons with HIV infection and other immunosuppressed patients. Patients infected with </a:t>
            </a:r>
            <a:r>
              <a:rPr lang="en-US" i="1" dirty="0"/>
              <a:t>C </a:t>
            </a:r>
            <a:r>
              <a:rPr lang="en-US" i="1" dirty="0" err="1"/>
              <a:t>gattii</a:t>
            </a:r>
            <a:r>
              <a:rPr lang="en-US" dirty="0"/>
              <a:t> are usually immunocompetent, respond slowly to treatment, and are at risk for developing intracerebral mass lesions (</a:t>
            </a:r>
            <a:r>
              <a:rPr lang="en-US" dirty="0" err="1"/>
              <a:t>eg</a:t>
            </a:r>
            <a:r>
              <a:rPr lang="en-US" dirty="0"/>
              <a:t>, </a:t>
            </a:r>
            <a:r>
              <a:rPr lang="en-US" dirty="0" err="1"/>
              <a:t>cryptococcomas</a:t>
            </a:r>
            <a:r>
              <a:rPr lang="en-US" dirty="0"/>
              <a:t>). </a:t>
            </a:r>
            <a:r>
              <a:rPr lang="en-US" i="1" dirty="0"/>
              <a:t> C </a:t>
            </a:r>
            <a:r>
              <a:rPr lang="en-US" i="1" dirty="0" err="1"/>
              <a:t>neoformans</a:t>
            </a:r>
            <a:r>
              <a:rPr lang="en-US" dirty="0"/>
              <a:t> reproduces by budding and forms round </a:t>
            </a:r>
            <a:r>
              <a:rPr lang="en-US" dirty="0" err="1"/>
              <a:t>yeastlike</a:t>
            </a:r>
            <a:r>
              <a:rPr lang="en-US" dirty="0"/>
              <a:t> cells that are 3-6 µm in diameter. Within the host and in certain culture media, a large polysaccharide capsule surrounds each cell. </a:t>
            </a:r>
            <a:r>
              <a:rPr lang="en-US" i="1" dirty="0"/>
              <a:t>C </a:t>
            </a:r>
            <a:r>
              <a:rPr lang="en-US" i="1" dirty="0" err="1"/>
              <a:t>neoformans</a:t>
            </a:r>
            <a:r>
              <a:rPr lang="en-US" dirty="0"/>
              <a:t> forms smooth, </a:t>
            </a:r>
            <a:endParaRPr lang="en-US" dirty="0"/>
          </a:p>
        </p:txBody>
      </p:sp>
    </p:spTree>
    <p:extLst>
      <p:ext uri="{BB962C8B-B14F-4D97-AF65-F5344CB8AC3E}">
        <p14:creationId xmlns:p14="http://schemas.microsoft.com/office/powerpoint/2010/main" val="4270207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29721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6440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60297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345</Words>
  <Application>Microsoft Office PowerPoint</Application>
  <PresentationFormat>On-screen Show (4:3)</PresentationFormat>
  <Paragraphs>13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Systemic mycoses</vt:lpstr>
      <vt:lpstr>Transmission &amp; Epidemiology of Histoplasma  </vt:lpstr>
      <vt:lpstr>ECOLOGICAL ASSOCIATION  </vt:lpstr>
      <vt:lpstr>Blastomycosis  </vt:lpstr>
      <vt:lpstr>Cryptococcus neoformans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Systemic mycoses</dc:title>
  <dc:creator>Duha</dc:creator>
  <cp:lastModifiedBy>DR.Ahmed Saker 2o1O</cp:lastModifiedBy>
  <cp:revision>6</cp:revision>
  <dcterms:created xsi:type="dcterms:W3CDTF">2006-08-16T00:00:00Z</dcterms:created>
  <dcterms:modified xsi:type="dcterms:W3CDTF">2019-09-12T05:39:29Z</dcterms:modified>
</cp:coreProperties>
</file>